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6B6A3C-B7CE-4AFE-A6BD-0F800A1FF87D}"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1010186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B6A3C-B7CE-4AFE-A6BD-0F800A1FF87D}"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2813020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B6A3C-B7CE-4AFE-A6BD-0F800A1FF87D}"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991902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B6A3C-B7CE-4AFE-A6BD-0F800A1FF87D}"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2138713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B6A3C-B7CE-4AFE-A6BD-0F800A1FF87D}"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2658037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6B6A3C-B7CE-4AFE-A6BD-0F800A1FF87D}"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2501527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6B6A3C-B7CE-4AFE-A6BD-0F800A1FF87D}"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1247650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6B6A3C-B7CE-4AFE-A6BD-0F800A1FF87D}"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1603298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B6A3C-B7CE-4AFE-A6BD-0F800A1FF87D}"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177323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B6A3C-B7CE-4AFE-A6BD-0F800A1FF87D}"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2010238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B6A3C-B7CE-4AFE-A6BD-0F800A1FF87D}"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04066-7C7D-414C-849F-18F02E92883D}" type="slidenum">
              <a:rPr lang="en-US" smtClean="0"/>
              <a:t>‹#›</a:t>
            </a:fld>
            <a:endParaRPr lang="en-US"/>
          </a:p>
        </p:txBody>
      </p:sp>
    </p:spTree>
    <p:extLst>
      <p:ext uri="{BB962C8B-B14F-4D97-AF65-F5344CB8AC3E}">
        <p14:creationId xmlns:p14="http://schemas.microsoft.com/office/powerpoint/2010/main" val="3549123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6B6A3C-B7CE-4AFE-A6BD-0F800A1FF87D}" type="datetimeFigureOut">
              <a:rPr lang="en-US" smtClean="0"/>
              <a:t>5/18/2020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04066-7C7D-414C-849F-18F02E92883D}" type="slidenum">
              <a:rPr lang="en-US" smtClean="0"/>
              <a:t>‹#›</a:t>
            </a:fld>
            <a:endParaRPr lang="en-US"/>
          </a:p>
        </p:txBody>
      </p:sp>
    </p:spTree>
    <p:extLst>
      <p:ext uri="{BB962C8B-B14F-4D97-AF65-F5344CB8AC3E}">
        <p14:creationId xmlns:p14="http://schemas.microsoft.com/office/powerpoint/2010/main" val="4273241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7018" y="692726"/>
            <a:ext cx="9351818" cy="3422073"/>
          </a:xfrm>
        </p:spPr>
        <p:txBody>
          <a:bodyPr>
            <a:noAutofit/>
          </a:bodyPr>
          <a:lstStyle/>
          <a:p>
            <a:r>
              <a:rPr lang="en-US" sz="4000" dirty="0"/>
              <a:t/>
            </a:r>
            <a:br>
              <a:rPr lang="en-US" sz="4000" dirty="0"/>
            </a:br>
            <a:r>
              <a:rPr lang="en-US" sz="4000" b="1" dirty="0"/>
              <a:t>History of Persian Language &amp; Development of Persian Poetry</a:t>
            </a:r>
            <a:br>
              <a:rPr lang="en-US" sz="4000" b="1" dirty="0"/>
            </a:br>
            <a:r>
              <a:rPr lang="en-US" sz="4000" b="1" dirty="0"/>
              <a:t>Semester: 2</a:t>
            </a:r>
            <a:r>
              <a:rPr lang="en-US" sz="4000" b="1" baseline="30000" dirty="0"/>
              <a:t>nd</a:t>
            </a:r>
            <a:r>
              <a:rPr lang="en-US" sz="4000" b="1" dirty="0"/>
              <a:t> M.s</a:t>
            </a:r>
            <a:br>
              <a:rPr lang="en-US" sz="4000" b="1" dirty="0"/>
            </a:br>
            <a:r>
              <a:rPr lang="en-US" sz="4000" b="1" dirty="0"/>
              <a:t>Course Code: Per-509</a:t>
            </a:r>
            <a:br>
              <a:rPr lang="en-US" sz="4000" b="1" dirty="0"/>
            </a:br>
            <a:r>
              <a:rPr lang="en-US" sz="4000" b="1" dirty="0"/>
              <a:t>Credit Hours: 3</a:t>
            </a:r>
            <a:endParaRPr lang="en-US" sz="4000" dirty="0"/>
          </a:p>
        </p:txBody>
      </p:sp>
      <p:sp>
        <p:nvSpPr>
          <p:cNvPr id="3" name="Subtitle 2"/>
          <p:cNvSpPr>
            <a:spLocks noGrp="1"/>
          </p:cNvSpPr>
          <p:nvPr>
            <p:ph type="subTitle" idx="1"/>
          </p:nvPr>
        </p:nvSpPr>
        <p:spPr>
          <a:xfrm>
            <a:off x="1524000" y="4100944"/>
            <a:ext cx="9144000" cy="1156855"/>
          </a:xfrm>
        </p:spPr>
        <p:txBody>
          <a:bodyPr/>
          <a:lstStyle/>
          <a:p>
            <a:endParaRPr lang="en-US" b="1" dirty="0" smtClean="0"/>
          </a:p>
          <a:p>
            <a:r>
              <a:rPr lang="en-US" sz="4400" b="1" dirty="0" smtClean="0"/>
              <a:t>Dr</a:t>
            </a:r>
            <a:r>
              <a:rPr lang="en-US" sz="4400" b="1" dirty="0"/>
              <a:t>. Sara Bukhari</a:t>
            </a:r>
          </a:p>
          <a:p>
            <a:endParaRPr lang="en-US" dirty="0"/>
          </a:p>
        </p:txBody>
      </p:sp>
    </p:spTree>
    <p:extLst>
      <p:ext uri="{BB962C8B-B14F-4D97-AF65-F5344CB8AC3E}">
        <p14:creationId xmlns:p14="http://schemas.microsoft.com/office/powerpoint/2010/main" val="1945822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96334" y="1122363"/>
            <a:ext cx="4171666" cy="583607"/>
          </a:xfrm>
        </p:spPr>
        <p:txBody>
          <a:bodyPr>
            <a:normAutofit fontScale="90000"/>
          </a:bodyPr>
          <a:lstStyle/>
          <a:p>
            <a:r>
              <a:rPr lang="ur-PK" sz="3600" b="1" dirty="0" smtClean="0"/>
              <a:t>سبک عراقی :</a:t>
            </a:r>
            <a:endParaRPr lang="en-US" sz="3600" b="1" dirty="0"/>
          </a:p>
        </p:txBody>
      </p:sp>
      <p:sp>
        <p:nvSpPr>
          <p:cNvPr id="3" name="Subtitle 2"/>
          <p:cNvSpPr>
            <a:spLocks noGrp="1"/>
          </p:cNvSpPr>
          <p:nvPr>
            <p:ph type="subTitle" idx="1"/>
          </p:nvPr>
        </p:nvSpPr>
        <p:spPr>
          <a:xfrm>
            <a:off x="1924334" y="2100784"/>
            <a:ext cx="9144000" cy="1655762"/>
          </a:xfrm>
        </p:spPr>
        <p:txBody>
          <a:bodyPr>
            <a:noAutofit/>
          </a:bodyPr>
          <a:lstStyle/>
          <a:p>
            <a:pPr algn="r" rtl="1"/>
            <a:r>
              <a:rPr lang="ur-PK" dirty="0" smtClean="0">
                <a:cs typeface="+mj-cs"/>
              </a:rPr>
              <a:t>سَبکِ عراقی به سَبکی از شعر پارسی گفته می‌شود که از اواخر قرن ششم تا قرن نهم هجری رواج و ادامه داشته‌است. نام این سبک از عراق عجم گرفته شده‌است، امّا رواج این سبک محدود به سرزمین عراق عجم نبود و در نواحی دیگر نیز رواج داشت. ابوالفرج رونی، سید حسن غزنوی و جمال‌الدین اصفهانی از بنیان‌گذاران و کمال‌الدین اصفهانی، سعدی، عراقی و حافظ از نمایندگان این سبک به‌شمار می‌روند.تاریخچه و زمینه پیدایش	ویرایشسبک عراقی با روی کارآمدن سلجوقیان در خراسان آن روز و اتابکان در عراق و آذربایجان به‌وجود آمد. در این زمان (سدهٔ ششم) بخش‌هایی از غرب ایران را نیز عراق می‌گفتند، امّا برای تمایز با بخش میان‌رودان، آن‌جا را عراق عرب و این‌جا را عراق عجم می‌نامیدند. در این زمان گرانیگاه ادبی ایران به آذربایجان و عراق عجم منتقل شد. سبک عراقی به لحاظ تاریخی دوره مغولان و ایلخانان و تیموری را در بر می‌گیرد و از قرن هفتم تا قرن نهم ادامه دارد.</a:t>
            </a:r>
            <a:endParaRPr lang="en-US" dirty="0">
              <a:cs typeface="+mj-cs"/>
            </a:endParaRPr>
          </a:p>
        </p:txBody>
      </p:sp>
    </p:spTree>
    <p:extLst>
      <p:ext uri="{BB962C8B-B14F-4D97-AF65-F5344CB8AC3E}">
        <p14:creationId xmlns:p14="http://schemas.microsoft.com/office/powerpoint/2010/main" val="4032902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734" y="1852731"/>
            <a:ext cx="10515600" cy="2883042"/>
          </a:xfrm>
        </p:spPr>
        <p:txBody>
          <a:bodyPr>
            <a:noAutofit/>
          </a:bodyPr>
          <a:lstStyle/>
          <a:p>
            <a:pPr algn="r" rtl="1"/>
            <a:r>
              <a:rPr lang="ur-PK" sz="2400" dirty="0" smtClean="0"/>
              <a:t>در این سبک، قصیده بیشتر جای خود را به غزل، و سادگی و روانی و استحکام جای خود را به لطافت و کثرت تشبیهات و تعبیرات و کنایات زیبا و تازه و در عین حال دقیق و باریک داد و واژه‌های عربی نیز فزونی گرفت. با ورود تصوف و عرفان در شعر، گویندگان عارفی چون سنایی، عطار، مولوی، حافظ و ده‌ها شاعر دیگر ظهور کردند. در ضمن مضامین اخلاقی و تربیتی و پند و اندرز جای مدایح مبالغه‌آمیز را گرفت.معانی شعری در این شیوهٔ تازه گذشته از مدح که با بزرگ نمایی‌ها و فروتنی فراوان نسبت به ممدوح همراه‌است. هجو و هزل نیز هست که بیش از دورهٔ قبل رواج می‌یابد، و کسانی مانند انوری و سوزنی سمرقندی و خاقانی هجو‌های تند و هزل‌های بسیار می‌گویند.عشق و عرفان و اخلاق از درونمایه‌های رایج در این سبک است. غزل که ابتدا انوری آن را به‌صورت یک نوع جدید ارائه می‌دهد، در شعر بیشتر شاعران این دوره آزمایش می‌شود. با این‌همه اوج آن در غزل‌های سعدی و حافظ جلوه‌گر می‌شود.قالب‌های شعری، گذشته از قصیده که انوری و خاقانی و جمال‌الدین اصفهانی و ظهیر فاریابی آن را به اوج می‌رسانند، قالب مثنوی و غزل رواج فراوان می‌یابد. در پنج گنج نظامی گنجوی نوعی جدید از انواع ادبی را در قالب مثنوی ارائه می‌دهد.</a:t>
            </a:r>
            <a:endParaRPr lang="en-US" sz="2400" dirty="0"/>
          </a:p>
        </p:txBody>
      </p:sp>
    </p:spTree>
    <p:extLst>
      <p:ext uri="{BB962C8B-B14F-4D97-AF65-F5344CB8AC3E}">
        <p14:creationId xmlns:p14="http://schemas.microsoft.com/office/powerpoint/2010/main" val="2405595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859" y="2303107"/>
            <a:ext cx="10515600" cy="1325563"/>
          </a:xfrm>
        </p:spPr>
        <p:txBody>
          <a:bodyPr>
            <a:noAutofit/>
          </a:bodyPr>
          <a:lstStyle/>
          <a:p>
            <a:pPr algn="r" rtl="1"/>
            <a:r>
              <a:rPr lang="ur-PK" sz="2800" dirty="0" smtClean="0"/>
              <a:t>شاعران فارس و اصفهان هر چند شیوهٔ جمال‌الدین اصفهانی را می‌پسندند، امّا قالب غزل را بر قالب‌های دیگر ترجیح می‌دهند. فارس مرکز غزل‌سرایی به سبک عراقی می‌شود. سعدی و حافظ خداوندان غزل هر یک شیوهٔ تازه‌ای می‌آفرینند. شیوهٔ عراقی البتّه در غزل با آنچه در قصیده و مثنوی هست، تفاوت دارد.توجّه به زیبایی کلمه و سادگی و خوش‌آهنگی که در واقع سبک خاص سعدی است، در غزل تأثیر می‌گذارد و کسانی مانند سلمان و خواجو و همام تبریزی و اوحدی و امیرخسرو دهلوی و جامی چه در فارس و چه در جاهای دیگر آن شیوه را در نظر دارند. با این‌همه حافظ تحوّلی بزرگ در غرل فارسی ایجاد می‌کند و سبکی منتقل و آزاد که آن را سبک والا باید خواند می‌آفریند.</a:t>
            </a:r>
            <a:endParaRPr lang="en-US" sz="2800" dirty="0"/>
          </a:p>
        </p:txBody>
      </p:sp>
    </p:spTree>
    <p:extLst>
      <p:ext uri="{BB962C8B-B14F-4D97-AF65-F5344CB8AC3E}">
        <p14:creationId xmlns:p14="http://schemas.microsoft.com/office/powerpoint/2010/main" val="737872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443</Words>
  <Application>Microsoft Office PowerPoint</Application>
  <PresentationFormat>Custom</PresentationFormat>
  <Paragraphs>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History of Persian Language &amp; Development of Persian Poetry Semester: 2nd M.s Course Code: Per-509 Credit Hours: 3</vt:lpstr>
      <vt:lpstr>سبک عراقی :</vt:lpstr>
      <vt:lpstr>در این سبک، قصیده بیشتر جای خود را به غزل، و سادگی و روانی و استحکام جای خود را به لطافت و کثرت تشبیهات و تعبیرات و کنایات زیبا و تازه و در عین حال دقیق و باریک داد و واژه‌های عربی نیز فزونی گرفت. با ورود تصوف و عرفان در شعر، گویندگان عارفی چون سنایی، عطار، مولوی، حافظ و ده‌ها شاعر دیگر ظهور کردند. در ضمن مضامین اخلاقی و تربیتی و پند و اندرز جای مدایح مبالغه‌آمیز را گرفت.معانی شعری در این شیوهٔ تازه گذشته از مدح که با بزرگ نمایی‌ها و فروتنی فراوان نسبت به ممدوح همراه‌است. هجو و هزل نیز هست که بیش از دورهٔ قبل رواج می‌یابد، و کسانی مانند انوری و سوزنی سمرقندی و خاقانی هجو‌های تند و هزل‌های بسیار می‌گویند.عشق و عرفان و اخلاق از درونمایه‌های رایج در این سبک است. غزل که ابتدا انوری آن را به‌صورت یک نوع جدید ارائه می‌دهد، در شعر بیشتر شاعران این دوره آزمایش می‌شود. با این‌همه اوج آن در غزل‌های سعدی و حافظ جلوه‌گر می‌شود.قالب‌های شعری، گذشته از قصیده که انوری و خاقانی و جمال‌الدین اصفهانی و ظهیر فاریابی آن را به اوج می‌رسانند، قالب مثنوی و غزل رواج فراوان می‌یابد. در پنج گنج نظامی گنجوی نوعی جدید از انواع ادبی را در قالب مثنوی ارائه می‌دهد.</vt:lpstr>
      <vt:lpstr>شاعران فارس و اصفهان هر چند شیوهٔ جمال‌الدین اصفهانی را می‌پسندند، امّا قالب غزل را بر قالب‌های دیگر ترجیح می‌دهند. فارس مرکز غزل‌سرایی به سبک عراقی می‌شود. سعدی و حافظ خداوندان غزل هر یک شیوهٔ تازه‌ای می‌آفرینند. شیوهٔ عراقی البتّه در غزل با آنچه در قصیده و مثنوی هست، تفاوت دارد.توجّه به زیبایی کلمه و سادگی و خوش‌آهنگی که در واقع سبک خاص سعدی است، در غزل تأثیر می‌گذارد و کسانی مانند سلمان و خواجو و همام تبریزی و اوحدی و امیرخسرو دهلوی و جامی چه در فارس و چه در جاهای دیگر آن شیوه را در نظر دارند. با این‌همه حافظ تحوّلی بزرگ در غرل فارسی ایجاد می‌کند و سبکی منتقل و آزاد که آن را سبک والا باید خواند می‌آفریند.</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imbalance@live.com</cp:lastModifiedBy>
  <cp:revision>6</cp:revision>
  <dcterms:created xsi:type="dcterms:W3CDTF">2020-05-18T13:21:56Z</dcterms:created>
  <dcterms:modified xsi:type="dcterms:W3CDTF">2020-05-18T16:53:11Z</dcterms:modified>
</cp:coreProperties>
</file>